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605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Curi (ACF)" initials="KC(" lastIdx="7" clrIdx="0">
    <p:extLst>
      <p:ext uri="{19B8F6BF-5375-455C-9EA6-DF929625EA0E}">
        <p15:presenceInfo xmlns:p15="http://schemas.microsoft.com/office/powerpoint/2012/main" userId="S::Curi.Kim@acf.hhs.gov::945db0c0-40de-4660-b5e9-e0040fdf1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3D151-F2C1-4F25-A979-0D0DDDDA0FB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F8B3-FC42-49B0-B5D2-214049D2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2455-4631-4C97-A4C7-4647D5404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D53AA-67A8-4A8D-B383-10D7B494A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24BA-EAA9-4480-BB90-C99BB0A7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623A6-A832-4241-8A23-4790DB5E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187B-91F7-4CDC-A3C4-F2A9E80F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0902-A007-468F-8A27-195C5E4E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21CAE-0E22-4645-A1B1-A076EA58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A48A0-D147-4D12-A92D-EAD2FC4C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17F7-BE07-46DD-89E1-996E8CE7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ADE9B-FC1A-4BD5-AB03-B8BED024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BFF9E-8EDA-442D-8705-0113317B6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5FD91-C561-4FBE-994E-712D6FCE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C48BB-6367-49FA-A314-F0DD9E20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3E8BF-11DF-4C88-875E-F80F1C9A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D725B-0643-4963-8911-7CB8F8F3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5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3AD7-EB93-4E38-8611-9C31337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9741-05BC-47F3-AB18-C118AA07D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8154-1DA9-43FA-BC1B-2BF7C0DB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49386-CDB2-406F-AD91-AEDBB11E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F95A4-4D52-418A-BF0F-83F36460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8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5D29-A17E-4B26-93FD-C658AB80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4FA8-8BA2-4B99-8B2A-ADF370306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44F5-EF52-414E-BDFD-0B22EC3A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1703D-43AC-4E4F-AA99-216059AA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20605-11E1-4F1D-A9D2-7571B651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20F4-0696-4EA1-89D8-C1C4EC0A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0A93-2F11-4564-AC88-3F7CC0741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0E1B-861A-4016-BEB8-4259BDC13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773F7-BA80-4568-ABC4-1B76E233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A45F6-EAB1-427D-AB55-183BA4A5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A6E75-6E23-43C3-8454-615B4545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F833-BF77-4522-AA45-077B9680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61FDF-98A1-48A3-9ED2-BB5793A8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15BA9-596E-4676-886D-F5BEE91FB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85ADF-5B76-4414-8DD7-1A8263CB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586F8-5678-4D50-8F4B-738004E0D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2B69F-E160-4BA3-8643-114B3206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E6FC3-F769-478C-A289-56611021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735-3FD7-4320-8014-629CB10F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F173-3D5B-401F-B924-668CDDFA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8C2B1-CC7E-48EF-93D2-FE1840D0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84FD7-F24F-4BF8-A937-94F47131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2E38A-A992-4FA8-BED4-72EBD0ED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EE8F5-E5FF-40F1-BD4C-695DC7BD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4BB6E-E7E3-45E4-ABC1-AD10EA6E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3A7A1-5C74-42E2-B7DF-7C1B32A0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D943-BA11-4F74-96BF-1F5D32D3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A9C0-FD7E-43BA-A5A4-0EAFC6586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1B0C7-B5F6-4E1B-9F32-FFB726ABB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AD285-A30F-43B2-B283-2A7DFCC0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AA59A-101A-469A-90AA-884CB496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F4A22-F4BF-4509-B519-579FF7C4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6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E574-2662-4AF8-8293-316636C4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F7D84-AB87-4465-B57F-975F5C983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81DCB-C497-418D-8A53-B2114FFD3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94557-C3EA-4EC5-B003-957DFEA2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319BB-71EC-49DA-92BA-2201F541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3FEA-F07C-4E99-9CE5-EFCC4BB9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4ADB7-A43D-4A8E-AF77-92C57297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9467D-785F-44B2-A52B-EA52F8411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EC599-9D51-43B2-AC5E-3A246922D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E0E1-833B-4666-8DB7-E3C1E3941C3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49892-8741-4126-BDAB-260261C09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7E15E-CD32-47F2-A0B6-DDC6B0A15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2E89-B3CB-41AB-B50B-02F3F21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cast.nih.gov/watch=54661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95AF8-220D-4F29-BD34-45BDAB4B1745}"/>
              </a:ext>
            </a:extLst>
          </p:cNvPr>
          <p:cNvSpPr/>
          <p:nvPr/>
        </p:nvSpPr>
        <p:spPr>
          <a:xfrm>
            <a:off x="139392" y="260117"/>
            <a:ext cx="8802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Vivek H. Murthy Distinguished Lecture Series </a:t>
            </a:r>
          </a:p>
          <a:p>
            <a:pPr algn="ctr"/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Public Health Leadership</a:t>
            </a:r>
            <a:endParaRPr lang="en-US" sz="280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6A0E7D-3ADE-4CAF-8FB3-FA7600E9155D}"/>
              </a:ext>
            </a:extLst>
          </p:cNvPr>
          <p:cNvSpPr/>
          <p:nvPr/>
        </p:nvSpPr>
        <p:spPr>
          <a:xfrm>
            <a:off x="380840" y="1310954"/>
            <a:ext cx="8507046" cy="12311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 Virtual Conversation with 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U.S. Surgeon General Dr. Vivek H. Murthy and Dr. </a:t>
            </a:r>
            <a:r>
              <a:rPr lang="en-US" b="1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Hahrie</a:t>
            </a:r>
            <a:r>
              <a:rPr lang="en-US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Han</a:t>
            </a:r>
            <a:endParaRPr lang="en-US" sz="1600" dirty="0">
              <a:solidFill>
                <a:schemeClr val="bg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/>
            <a:endParaRPr lang="en-US" b="1">
              <a:solidFill>
                <a:schemeClr val="bg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/>
            <a:r>
              <a:rPr lang="en-US" sz="2000" b="1" i="1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Fostering Social Connection to Enhance Health and Wellbeing</a:t>
            </a:r>
          </a:p>
        </p:txBody>
      </p:sp>
      <p:pic>
        <p:nvPicPr>
          <p:cNvPr id="13" name="Picture 12" descr="A person in military uniform&#10;&#10;Description automatically generated with low confidence ">
            <a:extLst>
              <a:ext uri="{FF2B5EF4-FFF2-40B4-BE49-F238E27FC236}">
                <a16:creationId xmlns:a16="http://schemas.microsoft.com/office/drawing/2014/main" id="{E72C1A6A-B1A0-FF1A-BF98-D31E6AD27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10338" r="26067" b="47552"/>
          <a:stretch/>
        </p:blipFill>
        <p:spPr>
          <a:xfrm>
            <a:off x="2039138" y="2959571"/>
            <a:ext cx="2501381" cy="29758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B50837-DFD8-45E8-8D5C-46C1D93DE812}"/>
              </a:ext>
            </a:extLst>
          </p:cNvPr>
          <p:cNvSpPr/>
          <p:nvPr/>
        </p:nvSpPr>
        <p:spPr>
          <a:xfrm>
            <a:off x="1485885" y="6042567"/>
            <a:ext cx="6096000" cy="6771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/>
              </a:rPr>
              <a:t>Thursday, </a:t>
            </a:r>
            <a:r>
              <a:rPr lang="en-US" sz="2000" b="1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/>
              </a:rPr>
              <a:t>May 23, 2024, 2 to 3 pm EDT</a:t>
            </a:r>
            <a:endParaRPr lang="en-US" sz="2000" dirty="0">
              <a:solidFill>
                <a:srgbClr val="FFFFFF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https://videocast.nih.gov/watch=54661</a:t>
            </a:r>
            <a:endParaRPr lang="en-US" dirty="0">
              <a:solidFill>
                <a:srgbClr val="FFFF00"/>
              </a:solidFill>
              <a:ea typeface="+mn-lt"/>
              <a:cs typeface="+mn-lt"/>
            </a:endParaRPr>
          </a:p>
        </p:txBody>
      </p:sp>
      <p:pic>
        <p:nvPicPr>
          <p:cNvPr id="12" name="Picture 11" descr="NIH Logo">
            <a:extLst>
              <a:ext uri="{FF2B5EF4-FFF2-40B4-BE49-F238E27FC236}">
                <a16:creationId xmlns:a16="http://schemas.microsoft.com/office/drawing/2014/main" id="{BADD14FC-A766-4F78-AA65-519A639F0F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431" y="1907446"/>
            <a:ext cx="1975291" cy="625343"/>
          </a:xfrm>
          <a:prstGeom prst="rect">
            <a:avLst/>
          </a:prstGeom>
        </p:spPr>
      </p:pic>
      <p:pic>
        <p:nvPicPr>
          <p:cNvPr id="4" name="Picture 3" descr="FAPAC Logo">
            <a:extLst>
              <a:ext uri="{FF2B5EF4-FFF2-40B4-BE49-F238E27FC236}">
                <a16:creationId xmlns:a16="http://schemas.microsoft.com/office/drawing/2014/main" id="{BF3AC33A-45D3-4625-8B42-63B3B567D4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6399" r="-564" b="14953"/>
          <a:stretch/>
        </p:blipFill>
        <p:spPr>
          <a:xfrm>
            <a:off x="9649869" y="2568249"/>
            <a:ext cx="1975291" cy="635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AA3C3-F3D6-4AF5-9B8E-D00C7C683E12}"/>
              </a:ext>
            </a:extLst>
          </p:cNvPr>
          <p:cNvSpPr txBox="1"/>
          <p:nvPr/>
        </p:nvSpPr>
        <p:spPr>
          <a:xfrm>
            <a:off x="9035330" y="3260083"/>
            <a:ext cx="320279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Co-sponsors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: </a:t>
            </a:r>
          </a:p>
          <a:p>
            <a:pPr>
              <a:lnSpc>
                <a:spcPct val="5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cs typeface="Arial"/>
              </a:rPr>
              <a:t>HHS Office of Equal Employment Opportunity, Diversity &amp;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cs typeface="Arial"/>
              </a:rPr>
              <a:t>HHS Health Resources and Services Administration (HRSA) AAPI 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cs typeface="Arial"/>
              </a:rPr>
              <a:t>NIH Office of Equity, Diversity, and Inclusion (EDI)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cs typeface="Arial"/>
              </a:rPr>
              <a:t>US Public Health Service Asian Pacific American Officers Committee (USPHS APAOC)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The Association of Asian/Pacific Islander Employees of CDC/ATSDR (AAPIECA)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Substance Abuse and Mental Health Services Administration (SAMHSA) OBHE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11DABB-464E-46D8-A4B3-081517EFA530}"/>
              </a:ext>
            </a:extLst>
          </p:cNvPr>
          <p:cNvSpPr/>
          <p:nvPr/>
        </p:nvSpPr>
        <p:spPr>
          <a:xfrm>
            <a:off x="8941583" y="6157419"/>
            <a:ext cx="3302825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i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In celebration of Asian American, Native Hawaiian &amp; Pacific Islander Heritage Month</a:t>
            </a:r>
            <a:endParaRPr lang="en-US" sz="1400" i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ahrie Han | Political Science | Johns Hopkins University">
            <a:extLst>
              <a:ext uri="{FF2B5EF4-FFF2-40B4-BE49-F238E27FC236}">
                <a16:creationId xmlns:a16="http://schemas.microsoft.com/office/drawing/2014/main" id="{D03BB387-73E3-00DE-A36C-DA5F7618F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8"/>
          <a:stretch/>
        </p:blipFill>
        <p:spPr bwMode="auto">
          <a:xfrm>
            <a:off x="4744986" y="2988692"/>
            <a:ext cx="2454153" cy="294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QR code with a few black squares">
            <a:extLst>
              <a:ext uri="{FF2B5EF4-FFF2-40B4-BE49-F238E27FC236}">
                <a16:creationId xmlns:a16="http://schemas.microsoft.com/office/drawing/2014/main" id="{CB3C4185-EDEE-3D31-4243-F4B79DA10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3664" y="192855"/>
            <a:ext cx="1474839" cy="14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5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96B9AD1AD42B710A959AF301D58" ma:contentTypeVersion="16" ma:contentTypeDescription="Create a new document." ma:contentTypeScope="" ma:versionID="2ac7a9e11b428082f2dcf8d3a9c6519d">
  <xsd:schema xmlns:xsd="http://www.w3.org/2001/XMLSchema" xmlns:xs="http://www.w3.org/2001/XMLSchema" xmlns:p="http://schemas.microsoft.com/office/2006/metadata/properties" xmlns:ns2="08b26ec4-6b66-42c6-b8c2-2c499d2c5cd3" xmlns:ns3="6e82931d-6f31-413c-81ee-f02ee5ebebd8" targetNamespace="http://schemas.microsoft.com/office/2006/metadata/properties" ma:root="true" ma:fieldsID="be76d957791cf0f28834b5677a88ba58" ns2:_="" ns3:_="">
    <xsd:import namespace="08b26ec4-6b66-42c6-b8c2-2c499d2c5cd3"/>
    <xsd:import namespace="6e82931d-6f31-413c-81ee-f02ee5ebeb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6ec4-6b66-42c6-b8c2-2c499d2c5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2931d-6f31-413c-81ee-f02ee5ebe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afa953a-8c44-4dac-bdd9-63ef77ff1af4}" ma:internalName="TaxCatchAll" ma:showField="CatchAllData" ma:web="6e82931d-6f31-413c-81ee-f02ee5ebeb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82931d-6f31-413c-81ee-f02ee5ebebd8" xsi:nil="true"/>
    <lcf76f155ced4ddcb4097134ff3c332f xmlns="08b26ec4-6b66-42c6-b8c2-2c499d2c5c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D8EB77-1892-4FFA-A0B1-A907FC207D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E6E384-141E-41B4-9520-C87B186C5F50}">
  <ds:schemaRefs>
    <ds:schemaRef ds:uri="08b26ec4-6b66-42c6-b8c2-2c499d2c5cd3"/>
    <ds:schemaRef ds:uri="6e82931d-6f31-413c-81ee-f02ee5ebeb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84C875-E5DD-4521-A358-E206F42D39D5}">
  <ds:schemaRefs>
    <ds:schemaRef ds:uri="08b26ec4-6b66-42c6-b8c2-2c499d2c5cd3"/>
    <ds:schemaRef ds:uri="6e82931d-6f31-413c-81ee-f02ee5ebeb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151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Christina (NIH/NCI) [E]</dc:creator>
  <cp:lastModifiedBy>Xu, Vivian (NIH/OD) [C]</cp:lastModifiedBy>
  <cp:revision>26</cp:revision>
  <dcterms:created xsi:type="dcterms:W3CDTF">2020-07-29T19:30:50Z</dcterms:created>
  <dcterms:modified xsi:type="dcterms:W3CDTF">2024-05-07T02:21:57Z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0x01010013B9996B9AD1AD42B710A959AF301D58</vt:lpwstr>
  </property>
  <property fmtid="{D5CDD505-2E9C-101B-9397-08002B2CF9AE}" pid="3" name="MediaServiceImageTags">
    <vt:lpwstr/>
  </property>
</Properties>
</file>